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431"/>
  </p:normalViewPr>
  <p:slideViewPr>
    <p:cSldViewPr snapToGrid="0">
      <p:cViewPr varScale="1">
        <p:scale>
          <a:sx n="72" d="100"/>
          <a:sy n="72" d="100"/>
        </p:scale>
        <p:origin x="1056" y="19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8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5c19e116c5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5c19e116c5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So then if we take our top eigenvectors, and multiply it against the original data matrix we can get a matrix containing component factor loadings-- which are essentially the relative weightings of each of those components in the reconstruction of that subject</a:t>
            </a:r>
            <a:endParaRPr sz="1800"/>
          </a:p>
          <a:p>
            <a:pPr marL="457200" lvl="0" indent="-342900" algn="l" rtl="0">
              <a:spcBef>
                <a:spcPts val="0"/>
              </a:spcBef>
              <a:spcAft>
                <a:spcPts val="0"/>
              </a:spcAft>
              <a:buSzPts val="1800"/>
              <a:buChar char="-"/>
            </a:pPr>
            <a:r>
              <a:rPr lang="en" sz="1800"/>
              <a:t>Or in other words, a measure of how well every subject can be mapped onto a specific eigenvector based on their white matter features</a:t>
            </a:r>
            <a:endParaRPr sz="1800"/>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5c15714bd1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5c15714bd1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We can then take the matrix of component factor loadings and model it as the dependent variable in a general linear model, where we have a regressor matrix, which can contain some independent variables such as CBCL ADHD symptomatology, age sex, and so on.</a:t>
            </a:r>
            <a:endParaRPr sz="1800"/>
          </a:p>
          <a:p>
            <a:pPr marL="0" lvl="0" indent="0" algn="l" rtl="0">
              <a:spcBef>
                <a:spcPts val="0"/>
              </a:spcBef>
              <a:spcAft>
                <a:spcPts val="0"/>
              </a:spcAft>
              <a:buNone/>
            </a:pPr>
            <a:endParaRPr sz="1800"/>
          </a:p>
          <a:p>
            <a:pPr marL="457200" lvl="0" indent="-342900" algn="l" rtl="0">
              <a:spcBef>
                <a:spcPts val="0"/>
              </a:spcBef>
              <a:spcAft>
                <a:spcPts val="0"/>
              </a:spcAft>
              <a:buSzPts val="1800"/>
              <a:buChar char="-"/>
            </a:pPr>
            <a:r>
              <a:rPr lang="en" sz="1800"/>
              <a:t>This will essentially allows us to determine how aberrant patterns in brain phenotypes as computed using SVD relate to ADHD symptom severity and other metrics which were not included in our original data matrix. </a:t>
            </a:r>
            <a:endParaRPr sz="1800"/>
          </a:p>
          <a:p>
            <a:pPr marL="45720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5c19e116c5_0_1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5c19e116c5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 illustrate this and to give everyone a more intuitive understanding we have some simulation code.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c15714bd1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c15714bd1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c15714bd1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c15714bd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2900" algn="l" rtl="0">
              <a:lnSpc>
                <a:spcPct val="115000"/>
              </a:lnSpc>
              <a:spcBef>
                <a:spcPts val="1000"/>
              </a:spcBef>
              <a:spcAft>
                <a:spcPts val="0"/>
              </a:spcAft>
              <a:buSzPts val="1800"/>
              <a:buChar char="-"/>
            </a:pPr>
            <a:r>
              <a:rPr lang="en" sz="1800"/>
              <a:t>Attention-deficit/hyperactivity disorder (ADHD) is one of the most commonly diagnosed childhood behavioral disorders, affecting approximately 5% of school-age children</a:t>
            </a:r>
            <a:endParaRPr sz="1800"/>
          </a:p>
          <a:p>
            <a:pPr marL="457200" lvl="0" indent="-342900" algn="l" rtl="0">
              <a:lnSpc>
                <a:spcPct val="115000"/>
              </a:lnSpc>
              <a:spcBef>
                <a:spcPts val="1000"/>
              </a:spcBef>
              <a:spcAft>
                <a:spcPts val="0"/>
              </a:spcAft>
              <a:buSzPts val="1800"/>
              <a:buChar char="-"/>
            </a:pPr>
            <a:r>
              <a:rPr lang="en" sz="1800"/>
              <a:t>Currently ADHD is characterized based on atypical behavioural profiles such as consistent inattention, impulsivity and hyperactivity reported by parents, caregivers, and school teachers.</a:t>
            </a:r>
            <a:endParaRPr sz="1800"/>
          </a:p>
          <a:p>
            <a:pPr marL="457200" lvl="0" indent="-342900" algn="l" rtl="0">
              <a:lnSpc>
                <a:spcPct val="115000"/>
              </a:lnSpc>
              <a:spcBef>
                <a:spcPts val="1000"/>
              </a:spcBef>
              <a:spcAft>
                <a:spcPts val="0"/>
              </a:spcAft>
              <a:buSzPts val="1800"/>
              <a:buChar char="-"/>
            </a:pPr>
            <a:r>
              <a:rPr lang="en" sz="1800">
                <a:highlight>
                  <a:srgbClr val="FFFFFF"/>
                </a:highlight>
              </a:rPr>
              <a:t>So in other words the diagnosis of ADHD remains reliant on classification systems derived from clusters of symptoms that are subjectively reported rather than etiology or neurobiology. </a:t>
            </a:r>
            <a:endParaRPr sz="1800"/>
          </a:p>
          <a:p>
            <a:pPr marL="457200" lvl="0" indent="-342900" algn="l" rtl="0">
              <a:spcBef>
                <a:spcPts val="1000"/>
              </a:spcBef>
              <a:spcAft>
                <a:spcPts val="0"/>
              </a:spcAft>
              <a:buSzPts val="1800"/>
              <a:buChar char="-"/>
            </a:pPr>
            <a:r>
              <a:rPr lang="en" sz="1800"/>
              <a:t>Thus, the quest for functional or structural brain biomarkers which support the behavioural characterization and account for behavioural variability within ADHD is really important.</a:t>
            </a:r>
            <a:endParaRPr sz="1800">
              <a:solidFill>
                <a:srgbClr val="2E2E2E"/>
              </a:solidFill>
              <a:latin typeface="Georgia"/>
              <a:ea typeface="Georgia"/>
              <a:cs typeface="Georgia"/>
              <a:sym typeface="Georgia"/>
            </a:endParaRPr>
          </a:p>
          <a:p>
            <a:pPr marL="457200" lvl="0" indent="0" algn="l" rtl="0">
              <a:spcBef>
                <a:spcPts val="1000"/>
              </a:spcBef>
              <a:spcAft>
                <a:spcPts val="0"/>
              </a:spcAft>
              <a:buNone/>
            </a:pPr>
            <a:endParaRPr sz="1350">
              <a:solidFill>
                <a:srgbClr val="2E2E2E"/>
              </a:solidFill>
              <a:latin typeface="Georgia"/>
              <a:ea typeface="Georgia"/>
              <a:cs typeface="Georgia"/>
              <a:sym typeface="Georgia"/>
            </a:endParaRPr>
          </a:p>
          <a:p>
            <a:pPr marL="0" lvl="0" indent="0" algn="l" rtl="0">
              <a:spcBef>
                <a:spcPts val="1000"/>
              </a:spcBef>
              <a:spcAft>
                <a:spcPts val="0"/>
              </a:spcAft>
              <a:buNone/>
            </a:pPr>
            <a:endParaRPr sz="1350">
              <a:solidFill>
                <a:srgbClr val="2E2E2E"/>
              </a:solidFill>
              <a:latin typeface="Georgia"/>
              <a:ea typeface="Georgia"/>
              <a:cs typeface="Georgia"/>
              <a:sym typeface="Georgia"/>
            </a:endParaRPr>
          </a:p>
          <a:p>
            <a:pPr marL="0" lvl="0" indent="0" algn="l" rtl="0">
              <a:spcBef>
                <a:spcPts val="100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5c15714bd1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5c15714bd1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sz="1800">
                <a:solidFill>
                  <a:srgbClr val="3E3D40"/>
                </a:solidFill>
                <a:highlight>
                  <a:srgbClr val="FFFFFF"/>
                </a:highlight>
              </a:rPr>
              <a:t>So while it is true that in recent decades we have witnessed marked advances in identifying biological correlates for neuropsychiatric conditions such as ADHD, our understanding of the underlying neurobiology still remains insufficient to aid in the diagnosis or characterization of the condition.</a:t>
            </a:r>
            <a:endParaRPr sz="1800">
              <a:solidFill>
                <a:srgbClr val="3E3D40"/>
              </a:solidFill>
              <a:highlight>
                <a:srgbClr val="FFFFFF"/>
              </a:highlight>
            </a:endParaRPr>
          </a:p>
          <a:p>
            <a:pPr marL="457200" lvl="0" indent="-342900" algn="l" rtl="0">
              <a:lnSpc>
                <a:spcPct val="115000"/>
              </a:lnSpc>
              <a:spcBef>
                <a:spcPts val="1000"/>
              </a:spcBef>
              <a:spcAft>
                <a:spcPts val="0"/>
              </a:spcAft>
              <a:buClr>
                <a:srgbClr val="3E3D40"/>
              </a:buClr>
              <a:buSzPts val="1800"/>
              <a:buChar char="-"/>
            </a:pPr>
            <a:r>
              <a:rPr lang="en" sz="1800">
                <a:solidFill>
                  <a:srgbClr val="3E3D40"/>
                </a:solidFill>
                <a:highlight>
                  <a:srgbClr val="FFFFFF"/>
                </a:highlight>
              </a:rPr>
              <a:t>In particular, one hurdle in the face of identifying relevant brain features is the availability of large-scale imaging data, which would allow us deploy data driven approaches and test empirically grounded hypothesis. </a:t>
            </a:r>
            <a:endParaRPr sz="1800">
              <a:solidFill>
                <a:srgbClr val="3E3D40"/>
              </a:solidFill>
              <a:highlight>
                <a:srgbClr val="FFFFFF"/>
              </a:highlight>
            </a:endParaRPr>
          </a:p>
          <a:p>
            <a:pPr marL="457200" lvl="0" indent="0" algn="l" rtl="0">
              <a:lnSpc>
                <a:spcPct val="115000"/>
              </a:lnSpc>
              <a:spcBef>
                <a:spcPts val="1000"/>
              </a:spcBef>
              <a:spcAft>
                <a:spcPts val="1000"/>
              </a:spcAft>
              <a:buNone/>
            </a:pPr>
            <a:endParaRPr sz="1200">
              <a:solidFill>
                <a:srgbClr val="3E3D40"/>
              </a:solidFill>
              <a:highlight>
                <a:srgbClr val="FFFFFF"/>
              </a:highligh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5c15714bd1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5c15714bd1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Clr>
                <a:schemeClr val="dk1"/>
              </a:buClr>
              <a:buSzPts val="1800"/>
              <a:buChar char="-"/>
            </a:pPr>
            <a:r>
              <a:rPr lang="en" sz="1800">
                <a:solidFill>
                  <a:schemeClr val="dk1"/>
                </a:solidFill>
              </a:rPr>
              <a:t>Luckily, scientists all around the world have realized the value of developing and contributing to open-science consortiums. One such example is the ABCD consortium which stands for Adolescent Brain Cognitive Development</a:t>
            </a:r>
            <a:endParaRPr sz="1800">
              <a:solidFill>
                <a:schemeClr val="dk1"/>
              </a:solidFill>
            </a:endParaRPr>
          </a:p>
          <a:p>
            <a:pPr marL="457200" lvl="0" indent="-342900" algn="l" rtl="0">
              <a:lnSpc>
                <a:spcPct val="100000"/>
              </a:lnSpc>
              <a:spcBef>
                <a:spcPts val="1000"/>
              </a:spcBef>
              <a:spcAft>
                <a:spcPts val="0"/>
              </a:spcAft>
              <a:buClr>
                <a:schemeClr val="dk1"/>
              </a:buClr>
              <a:buSzPts val="1800"/>
              <a:buChar char="-"/>
            </a:pPr>
            <a:r>
              <a:rPr lang="en" sz="1800">
                <a:solidFill>
                  <a:schemeClr val="dk1"/>
                </a:solidFill>
              </a:rPr>
              <a:t>Currently, the ABCD Study is the largest long-term study of brain development and child health in the United States, with over 21 institutions involved. </a:t>
            </a:r>
            <a:endParaRPr sz="1800">
              <a:solidFill>
                <a:schemeClr val="dk1"/>
              </a:solidFill>
            </a:endParaRPr>
          </a:p>
          <a:p>
            <a:pPr marL="457200" lvl="0" indent="-342900" algn="l" rtl="0">
              <a:lnSpc>
                <a:spcPct val="100000"/>
              </a:lnSpc>
              <a:spcBef>
                <a:spcPts val="1000"/>
              </a:spcBef>
              <a:spcAft>
                <a:spcPts val="0"/>
              </a:spcAft>
              <a:buClr>
                <a:schemeClr val="dk1"/>
              </a:buClr>
              <a:buSzPts val="1800"/>
              <a:buChar char="-"/>
            </a:pPr>
            <a:r>
              <a:rPr lang="en" sz="1800">
                <a:solidFill>
                  <a:schemeClr val="dk1"/>
                </a:solidFill>
              </a:rPr>
              <a:t>The most recent release of data contains over 11,000 children in the “baseline” collection who range from 9-12 years old, with future releases containing follow up metrics</a:t>
            </a:r>
            <a:endParaRPr sz="1800">
              <a:solidFill>
                <a:schemeClr val="dk1"/>
              </a:solidFill>
            </a:endParaRPr>
          </a:p>
          <a:p>
            <a:pPr marL="0" lvl="0" indent="0" algn="l" rtl="0">
              <a:spcBef>
                <a:spcPts val="100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c15714bd1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c15714bd1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212529"/>
                </a:solidFill>
                <a:highlight>
                  <a:srgbClr val="FFFFFF"/>
                </a:highlight>
              </a:rPr>
              <a:t>The really cool thing about ABCD is the sheer amount data they have available</a:t>
            </a:r>
            <a:endParaRPr sz="1800">
              <a:solidFill>
                <a:srgbClr val="212529"/>
              </a:solidFill>
              <a:highlight>
                <a:srgbClr val="FFFFFF"/>
              </a:highlight>
            </a:endParaRPr>
          </a:p>
          <a:p>
            <a:pPr marL="457200" lvl="0" indent="-342900" algn="l" rtl="0">
              <a:spcBef>
                <a:spcPts val="1000"/>
              </a:spcBef>
              <a:spcAft>
                <a:spcPts val="0"/>
              </a:spcAft>
              <a:buClr>
                <a:srgbClr val="212529"/>
              </a:buClr>
              <a:buSzPts val="1800"/>
              <a:buChar char="-"/>
            </a:pPr>
            <a:r>
              <a:rPr lang="en" sz="1800">
                <a:solidFill>
                  <a:srgbClr val="212529"/>
                </a:solidFill>
                <a:highlight>
                  <a:srgbClr val="FFFFFF"/>
                </a:highlight>
              </a:rPr>
              <a:t>The ABCD protocol contains a comprehensive set of physical, cognitive, social, emotional, environmental, behavioral, and academic assessments, as well as multimodal neuroimaging (DTI, RSI, resting state MRI, task-based MRI, and structural MRI) and biospecimen collection, </a:t>
            </a:r>
            <a:r>
              <a:rPr lang="en" sz="1800">
                <a:solidFill>
                  <a:srgbClr val="212529"/>
                </a:solidFill>
                <a:highlight>
                  <a:schemeClr val="lt1"/>
                </a:highlight>
              </a:rPr>
              <a:t> so hair and saliva samples, </a:t>
            </a:r>
            <a:r>
              <a:rPr lang="en" sz="1800">
                <a:solidFill>
                  <a:srgbClr val="212529"/>
                </a:solidFill>
                <a:highlight>
                  <a:srgbClr val="FFFFFF"/>
                </a:highlight>
              </a:rPr>
              <a:t> for hormonal, genetic, environmental exposure, and substance use analysis. </a:t>
            </a:r>
            <a:endParaRPr sz="1800">
              <a:solidFill>
                <a:srgbClr val="212529"/>
              </a:solidFill>
              <a:highlight>
                <a:srgbClr val="FFFFFF"/>
              </a:highlight>
            </a:endParaRPr>
          </a:p>
          <a:p>
            <a:pPr marL="457200" lvl="0" indent="-342900" algn="l" rtl="0">
              <a:spcBef>
                <a:spcPts val="1000"/>
              </a:spcBef>
              <a:spcAft>
                <a:spcPts val="1000"/>
              </a:spcAft>
              <a:buClr>
                <a:schemeClr val="dk1"/>
              </a:buClr>
              <a:buSzPts val="1800"/>
              <a:buChar char="-"/>
            </a:pPr>
            <a:r>
              <a:rPr lang="en" sz="1800">
                <a:solidFill>
                  <a:schemeClr val="dk1"/>
                </a:solidFill>
              </a:rPr>
              <a:t>The study releases completely unprocessed raw dicoms, as well as processed data in a matrix form</a:t>
            </a:r>
            <a:endParaRPr sz="1800">
              <a:solidFill>
                <a:srgbClr val="212529"/>
              </a:solidFill>
              <a:highlight>
                <a:srgbClr val="FFFFFF"/>
              </a:highligh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c19e116c5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c19e116c5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800"/>
          </a:p>
          <a:p>
            <a:pPr marL="457200" lvl="0" indent="-342900" algn="l" rtl="0">
              <a:spcBef>
                <a:spcPts val="1000"/>
              </a:spcBef>
              <a:spcAft>
                <a:spcPts val="0"/>
              </a:spcAft>
              <a:buSzPts val="1800"/>
              <a:buChar char="-"/>
            </a:pPr>
            <a:r>
              <a:rPr lang="en" sz="1800"/>
              <a:t>This is data which has gone through standard preprocessing, including motion and displacement correction, registration, ROI segmentation using , and so forth -- all the details of their pipeline are released in their documentation as well as quality control metrics for every subject</a:t>
            </a:r>
            <a:endParaRPr sz="1800"/>
          </a:p>
          <a:p>
            <a:pPr marL="457200" lvl="0" indent="-342900" algn="l" rtl="0">
              <a:spcBef>
                <a:spcPts val="1000"/>
              </a:spcBef>
              <a:spcAft>
                <a:spcPts val="0"/>
              </a:spcAft>
              <a:buClr>
                <a:schemeClr val="dk1"/>
              </a:buClr>
              <a:buSzPts val="1800"/>
              <a:buChar char="-"/>
            </a:pPr>
            <a:r>
              <a:rPr lang="en" sz="1800">
                <a:solidFill>
                  <a:schemeClr val="dk1"/>
                </a:solidFill>
              </a:rPr>
              <a:t>you could imagine how data released in this matrix form would be very appealing for a project if </a:t>
            </a:r>
            <a:r>
              <a:rPr lang="en" sz="1800"/>
              <a:t>you are a graduate student who doesn’t have access to a supercomputing facility or doesnt have 12 years to run dicoms from 11,000 subjects through your pipeline</a:t>
            </a:r>
            <a:endParaRPr sz="1800"/>
          </a:p>
          <a:p>
            <a:pPr marL="457200" lvl="0" indent="-342900" algn="l" rtl="0">
              <a:spcBef>
                <a:spcPts val="1000"/>
              </a:spcBef>
              <a:spcAft>
                <a:spcPts val="0"/>
              </a:spcAft>
              <a:buClr>
                <a:schemeClr val="dk1"/>
              </a:buClr>
              <a:buSzPts val="1800"/>
              <a:buChar char="-"/>
            </a:pPr>
            <a:r>
              <a:rPr lang="en" sz="1800"/>
              <a:t>So what I have is a matrix, M,  with participants as rows and </a:t>
            </a:r>
            <a:r>
              <a:rPr lang="en" sz="1800">
                <a:solidFill>
                  <a:schemeClr val="dk1"/>
                </a:solidFill>
              </a:rPr>
              <a:t>features as columns-- lets say that you are interested in white matter metrics, such as Fractional Anisotropy, Mean Diffusivity, White matter volumes, etc. you could populate the matrix with functional/structural features that you are interested in</a:t>
            </a:r>
            <a:endParaRPr sz="1800">
              <a:solidFill>
                <a:schemeClr val="dk1"/>
              </a:solidFill>
            </a:endParaRPr>
          </a:p>
          <a:p>
            <a:pPr marL="457200" lvl="0" indent="-342900" algn="l" rtl="0">
              <a:spcBef>
                <a:spcPts val="1000"/>
              </a:spcBef>
              <a:spcAft>
                <a:spcPts val="1000"/>
              </a:spcAft>
              <a:buClr>
                <a:schemeClr val="dk1"/>
              </a:buClr>
              <a:buSzPts val="1800"/>
              <a:buChar char="-"/>
            </a:pPr>
            <a:r>
              <a:rPr lang="en" sz="1800">
                <a:solidFill>
                  <a:schemeClr val="dk1"/>
                </a:solidFill>
              </a:rPr>
              <a:t>The issue now becomes -- how can I work with possibly 1000s of features across 11,000 participants in an effort to characterize brain biomarkers of ADHD? And this is where SVD can be really useful.</a:t>
            </a:r>
            <a:endParaRPr sz="1800">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5c15714bd1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5c15714bd1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a:t>Singular Value Decomposition is essentially a method which can be used to reduce the dimensionality in the original data matrix M</a:t>
            </a:r>
            <a:endParaRPr sz="1800"/>
          </a:p>
          <a:p>
            <a:pPr marL="457200" lvl="0" indent="-342900" algn="l" rtl="0">
              <a:spcBef>
                <a:spcPts val="0"/>
              </a:spcBef>
              <a:spcAft>
                <a:spcPts val="0"/>
              </a:spcAft>
              <a:buSzPts val="1800"/>
              <a:buChar char="-"/>
            </a:pPr>
            <a:endParaRPr sz="1800"/>
          </a:p>
          <a:p>
            <a:pPr marL="457200" lvl="0" indent="-342900" algn="l" rtl="0">
              <a:spcBef>
                <a:spcPts val="0"/>
              </a:spcBef>
              <a:spcAft>
                <a:spcPts val="0"/>
              </a:spcAft>
              <a:buSzPts val="1800"/>
              <a:buChar char="-"/>
            </a:pPr>
            <a:r>
              <a:rPr lang="en" sz="1800"/>
              <a:t>The result of SVD is three component matrices, U, SIGMA and the transpose of V. </a:t>
            </a:r>
            <a:endParaRPr sz="1800"/>
          </a:p>
          <a:p>
            <a:pPr marL="914400" lvl="1" indent="-342900" algn="l" rtl="0">
              <a:spcBef>
                <a:spcPts val="1000"/>
              </a:spcBef>
              <a:spcAft>
                <a:spcPts val="0"/>
              </a:spcAft>
              <a:buSzPts val="1800"/>
              <a:buChar char="-"/>
            </a:pPr>
            <a:r>
              <a:rPr lang="en" sz="1800"/>
              <a:t>U is a matrix containing the left-singular vectors or “left eigenvectors” of M</a:t>
            </a:r>
            <a:endParaRPr sz="1800"/>
          </a:p>
          <a:p>
            <a:pPr marL="914400" lvl="1" indent="-342900" algn="l" rtl="0">
              <a:spcBef>
                <a:spcPts val="1000"/>
              </a:spcBef>
              <a:spcAft>
                <a:spcPts val="0"/>
              </a:spcAft>
              <a:buSzPts val="1800"/>
              <a:buChar char="-"/>
            </a:pPr>
            <a:r>
              <a:rPr lang="en" sz="1800"/>
              <a:t>The diagonal of Sigma contains non-zero singular values or eigenvalues of M in a descending order</a:t>
            </a:r>
            <a:endParaRPr sz="1800"/>
          </a:p>
          <a:p>
            <a:pPr marL="914400" lvl="1" indent="-342900" algn="l" rtl="0">
              <a:spcBef>
                <a:spcPts val="1000"/>
              </a:spcBef>
              <a:spcAft>
                <a:spcPts val="0"/>
              </a:spcAft>
              <a:buSzPts val="1800"/>
              <a:buChar char="-"/>
            </a:pPr>
            <a:r>
              <a:rPr lang="en" sz="1800"/>
              <a:t>The transpose of V contains the right singular vectors or “right eigenvectors” of M. </a:t>
            </a:r>
            <a:endParaRPr sz="1800"/>
          </a:p>
          <a:p>
            <a:pPr marL="0" lvl="0" indent="0" algn="l" rtl="0">
              <a:spcBef>
                <a:spcPts val="1000"/>
              </a:spcBef>
              <a:spcAft>
                <a:spcPts val="0"/>
              </a:spcAft>
              <a:buNone/>
            </a:pPr>
            <a:endParaRPr/>
          </a:p>
          <a:p>
            <a:pPr marL="457200" lvl="0" indent="0" algn="l" rtl="0">
              <a:spcBef>
                <a:spcPts val="100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5c19e116c5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5c19e116c5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2900" algn="l" rtl="0">
              <a:lnSpc>
                <a:spcPct val="115000"/>
              </a:lnSpc>
              <a:spcBef>
                <a:spcPts val="1200"/>
              </a:spcBef>
              <a:spcAft>
                <a:spcPts val="0"/>
              </a:spcAft>
              <a:buClr>
                <a:schemeClr val="dk1"/>
              </a:buClr>
              <a:buSzPts val="1800"/>
              <a:buChar char="●"/>
            </a:pPr>
            <a:r>
              <a:rPr lang="en" sz="1800"/>
              <a:t>We can then take the diagonal eigenvalues of SIGMA and display them as a scree-plot </a:t>
            </a:r>
            <a:endParaRPr sz="1800"/>
          </a:p>
          <a:p>
            <a:pPr marL="457200" lvl="0" indent="-342900" algn="l" rtl="0">
              <a:lnSpc>
                <a:spcPct val="115000"/>
              </a:lnSpc>
              <a:spcBef>
                <a:spcPts val="1200"/>
              </a:spcBef>
              <a:spcAft>
                <a:spcPts val="0"/>
              </a:spcAft>
              <a:buClr>
                <a:schemeClr val="dk1"/>
              </a:buClr>
              <a:buSzPts val="1800"/>
              <a:buChar char="●"/>
            </a:pPr>
            <a:r>
              <a:rPr lang="en" sz="1800"/>
              <a:t>There are various methods, but basically you can identify the “elbow” of the scree plot, which is the point where adding additional components doesn’t really add crucial information to our reconstruction &amp; select the top x eigenvectors which account for the most variance in the data matrix </a:t>
            </a:r>
            <a:endParaRPr sz="1800"/>
          </a:p>
          <a:p>
            <a:pPr marL="457200" lvl="0" indent="-342900" algn="l" rtl="0">
              <a:lnSpc>
                <a:spcPct val="115000"/>
              </a:lnSpc>
              <a:spcBef>
                <a:spcPts val="1200"/>
              </a:spcBef>
              <a:spcAft>
                <a:spcPts val="0"/>
              </a:spcAft>
              <a:buClr>
                <a:schemeClr val="dk1"/>
              </a:buClr>
              <a:buSzPts val="1800"/>
              <a:buChar char="●"/>
            </a:pPr>
            <a:r>
              <a:rPr lang="en" sz="1800"/>
              <a:t>Now we can truncate our eigenvector matrices based on the number of eigenvalues we want to keep.</a:t>
            </a:r>
            <a:endParaRPr sz="1800"/>
          </a:p>
          <a:p>
            <a:pPr marL="457200" lvl="0" indent="0" algn="l" rtl="0">
              <a:lnSpc>
                <a:spcPct val="115000"/>
              </a:lnSpc>
              <a:spcBef>
                <a:spcPts val="1200"/>
              </a:spcBef>
              <a:spcAft>
                <a:spcPts val="0"/>
              </a:spcAft>
              <a:buNone/>
            </a:pPr>
            <a:endParaRPr/>
          </a:p>
          <a:p>
            <a:pPr marL="0" lvl="0" indent="0" algn="l" rtl="0">
              <a:spcBef>
                <a:spcPts val="100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6.png"/><Relationship Id="rId4" Type="http://schemas.openxmlformats.org/officeDocument/2006/relationships/image" Target="../media/image12.gif"/></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101200"/>
            <a:ext cx="8520600" cy="12018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n" sz="3000"/>
              <a:t>Hypothesis-free search for biomarkers in a large imaging data set using SVD</a:t>
            </a:r>
            <a:endParaRPr/>
          </a:p>
        </p:txBody>
      </p:sp>
      <p:sp>
        <p:nvSpPr>
          <p:cNvPr id="55" name="Google Shape;55;p13"/>
          <p:cNvSpPr txBox="1">
            <a:spLocks noGrp="1"/>
          </p:cNvSpPr>
          <p:nvPr>
            <p:ph type="subTitle" idx="1"/>
          </p:nvPr>
        </p:nvSpPr>
        <p:spPr>
          <a:xfrm>
            <a:off x="311700" y="2518050"/>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a:t>Dr. J Bruce Morton &amp; Daamoon Ghahari</a:t>
            </a:r>
            <a:endParaRPr sz="2400"/>
          </a:p>
          <a:p>
            <a:pPr marL="0" lvl="0" indent="0" algn="ctr" rtl="0">
              <a:spcBef>
                <a:spcPts val="0"/>
              </a:spcBef>
              <a:spcAft>
                <a:spcPts val="0"/>
              </a:spcAft>
              <a:buNone/>
            </a:pPr>
            <a:r>
              <a:rPr lang="en" sz="2400"/>
              <a:t>Cognitive Development &amp; Neuroimaging Lab</a:t>
            </a:r>
            <a:endParaRPr sz="2400"/>
          </a:p>
          <a:p>
            <a:pPr marL="0" lvl="0" indent="0" algn="l" rtl="0">
              <a:spcBef>
                <a:spcPts val="0"/>
              </a:spcBef>
              <a:spcAft>
                <a:spcPts val="0"/>
              </a:spcAft>
              <a:buNone/>
            </a:pPr>
            <a:endParaRPr sz="2400"/>
          </a:p>
          <a:p>
            <a:pPr marL="0" lvl="0" indent="0" algn="ctr" rtl="0">
              <a:spcBef>
                <a:spcPts val="0"/>
              </a:spcBef>
              <a:spcAft>
                <a:spcPts val="0"/>
              </a:spcAft>
              <a:buNone/>
            </a:pPr>
            <a:r>
              <a:rPr lang="en" sz="2400"/>
              <a:t>Methods Lunch</a:t>
            </a:r>
            <a:endParaRPr sz="2400"/>
          </a:p>
          <a:p>
            <a:pPr marL="0" lvl="0" indent="0" algn="ctr" rtl="0">
              <a:spcBef>
                <a:spcPts val="0"/>
              </a:spcBef>
              <a:spcAft>
                <a:spcPts val="0"/>
              </a:spcAft>
              <a:buNone/>
            </a:pPr>
            <a:r>
              <a:rPr lang="en" sz="2400"/>
              <a:t>June 24th 2019</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pic>
        <p:nvPicPr>
          <p:cNvPr id="2" name="Picture 1">
            <a:extLst>
              <a:ext uri="{FF2B5EF4-FFF2-40B4-BE49-F238E27FC236}">
                <a16:creationId xmlns:a16="http://schemas.microsoft.com/office/drawing/2014/main" id="{AC7560EC-A681-F140-85B0-04201DB4F3B4}"/>
              </a:ext>
            </a:extLst>
          </p:cNvPr>
          <p:cNvPicPr>
            <a:picLocks noChangeAspect="1"/>
          </p:cNvPicPr>
          <p:nvPr/>
        </p:nvPicPr>
        <p:blipFill>
          <a:blip r:embed="rId3"/>
          <a:stretch>
            <a:fillRect/>
          </a:stretch>
        </p:blipFill>
        <p:spPr>
          <a:xfrm>
            <a:off x="0" y="0"/>
            <a:ext cx="9144000" cy="510778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3"/>
          <p:cNvSpPr txBox="1">
            <a:spLocks noGrp="1"/>
          </p:cNvSpPr>
          <p:nvPr>
            <p:ph type="title"/>
          </p:nvPr>
        </p:nvSpPr>
        <p:spPr>
          <a:xfrm>
            <a:off x="311700" y="365475"/>
            <a:ext cx="8520600" cy="572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n" sz="2400" dirty="0"/>
              <a:t> </a:t>
            </a:r>
            <a:endParaRPr dirty="0"/>
          </a:p>
        </p:txBody>
      </p:sp>
      <p:pic>
        <p:nvPicPr>
          <p:cNvPr id="2" name="Picture 1">
            <a:extLst>
              <a:ext uri="{FF2B5EF4-FFF2-40B4-BE49-F238E27FC236}">
                <a16:creationId xmlns:a16="http://schemas.microsoft.com/office/drawing/2014/main" id="{8FE38E88-872F-6940-ABB3-C6FF191092D1}"/>
              </a:ext>
            </a:extLst>
          </p:cNvPr>
          <p:cNvPicPr>
            <a:picLocks noChangeAspect="1"/>
          </p:cNvPicPr>
          <p:nvPr/>
        </p:nvPicPr>
        <p:blipFill>
          <a:blip r:embed="rId3"/>
          <a:stretch>
            <a:fillRect/>
          </a:stretch>
        </p:blipFill>
        <p:spPr>
          <a:xfrm>
            <a:off x="0" y="1867"/>
            <a:ext cx="9144000" cy="513976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4"/>
          <p:cNvSpPr txBox="1">
            <a:spLocks noGrp="1"/>
          </p:cNvSpPr>
          <p:nvPr>
            <p:ph type="title"/>
          </p:nvPr>
        </p:nvSpPr>
        <p:spPr>
          <a:xfrm>
            <a:off x="419225" y="1999050"/>
            <a:ext cx="8520600" cy="572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4800"/>
              <a:t>Simulation Code</a:t>
            </a:r>
            <a:endParaRPr sz="4800">
              <a:solidFill>
                <a:srgbClr val="000000"/>
              </a:solidFill>
            </a:endParaRPr>
          </a:p>
          <a:p>
            <a:pPr marL="0" lvl="0" indent="0" algn="l" rtl="0">
              <a:spcBef>
                <a:spcPts val="160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Outline </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Char char="-"/>
            </a:pPr>
            <a:r>
              <a:rPr lang="en"/>
              <a:t>Current methods of diagnosing ADHD &amp; other neuropsychiatric disorders</a:t>
            </a:r>
            <a:endParaRPr/>
          </a:p>
          <a:p>
            <a:pPr marL="457200" lvl="0" indent="-342900" algn="l" rtl="0">
              <a:lnSpc>
                <a:spcPct val="150000"/>
              </a:lnSpc>
              <a:spcBef>
                <a:spcPts val="0"/>
              </a:spcBef>
              <a:spcAft>
                <a:spcPts val="0"/>
              </a:spcAft>
              <a:buSzPts val="1800"/>
              <a:buChar char="-"/>
            </a:pPr>
            <a:r>
              <a:rPr lang="en"/>
              <a:t>The search for relevant brain biomarkers</a:t>
            </a:r>
            <a:endParaRPr/>
          </a:p>
          <a:p>
            <a:pPr marL="457200" lvl="0" indent="-342900" algn="l" rtl="0">
              <a:lnSpc>
                <a:spcPct val="150000"/>
              </a:lnSpc>
              <a:spcBef>
                <a:spcPts val="0"/>
              </a:spcBef>
              <a:spcAft>
                <a:spcPts val="0"/>
              </a:spcAft>
              <a:buSzPts val="1800"/>
              <a:buChar char="-"/>
            </a:pPr>
            <a:r>
              <a:rPr lang="en"/>
              <a:t>ABCD &amp; large neuroimaging consortiums</a:t>
            </a:r>
            <a:endParaRPr/>
          </a:p>
          <a:p>
            <a:pPr marL="457200" lvl="0" indent="-342900" algn="l" rtl="0">
              <a:lnSpc>
                <a:spcPct val="150000"/>
              </a:lnSpc>
              <a:spcBef>
                <a:spcPts val="0"/>
              </a:spcBef>
              <a:spcAft>
                <a:spcPts val="0"/>
              </a:spcAft>
              <a:buSzPts val="1800"/>
              <a:buChar char="-"/>
            </a:pPr>
            <a:r>
              <a:rPr lang="en"/>
              <a:t>What is SVD and how can it be used in the search for biomarkers</a:t>
            </a:r>
            <a:endParaRPr/>
          </a:p>
          <a:p>
            <a:pPr marL="457200" lvl="0" indent="-342900" algn="l" rtl="0">
              <a:lnSpc>
                <a:spcPct val="150000"/>
              </a:lnSpc>
              <a:spcBef>
                <a:spcPts val="0"/>
              </a:spcBef>
              <a:spcAft>
                <a:spcPts val="0"/>
              </a:spcAft>
              <a:buSzPts val="1800"/>
              <a:buChar char="-"/>
            </a:pPr>
            <a:r>
              <a:rPr lang="en"/>
              <a:t>Combining SVD with General Linear Modeling</a:t>
            </a:r>
            <a:endParaRPr/>
          </a:p>
          <a:p>
            <a:pPr marL="457200" lvl="0" indent="-342900" algn="l" rtl="0">
              <a:lnSpc>
                <a:spcPct val="150000"/>
              </a:lnSpc>
              <a:spcBef>
                <a:spcPts val="0"/>
              </a:spcBef>
              <a:spcAft>
                <a:spcPts val="0"/>
              </a:spcAft>
              <a:buSzPts val="1800"/>
              <a:buChar char="-"/>
            </a:pPr>
            <a:r>
              <a:rPr lang="en"/>
              <a:t>Demonstration of SVD with simulated data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352950"/>
            <a:ext cx="8520600" cy="572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2400">
                <a:solidFill>
                  <a:srgbClr val="000000"/>
                </a:solidFill>
              </a:rPr>
              <a:t>Current Method of Diagnosing ADHD</a:t>
            </a:r>
            <a:endParaRPr sz="2400">
              <a:solidFill>
                <a:srgbClr val="000000"/>
              </a:solidFill>
            </a:endParaRPr>
          </a:p>
          <a:p>
            <a:pPr marL="0" lvl="0" indent="0" algn="l" rtl="0">
              <a:spcBef>
                <a:spcPts val="1600"/>
              </a:spcBef>
              <a:spcAft>
                <a:spcPts val="0"/>
              </a:spcAft>
              <a:buNone/>
            </a:pPr>
            <a:endParaRPr sz="2400"/>
          </a:p>
        </p:txBody>
      </p:sp>
      <p:grpSp>
        <p:nvGrpSpPr>
          <p:cNvPr id="67" name="Google Shape;67;p15"/>
          <p:cNvGrpSpPr/>
          <p:nvPr/>
        </p:nvGrpSpPr>
        <p:grpSpPr>
          <a:xfrm>
            <a:off x="612000" y="2103138"/>
            <a:ext cx="1918489" cy="1326550"/>
            <a:chOff x="612000" y="2103138"/>
            <a:chExt cx="1918489" cy="1326550"/>
          </a:xfrm>
        </p:grpSpPr>
        <p:cxnSp>
          <p:nvCxnSpPr>
            <p:cNvPr id="68" name="Google Shape;68;p15"/>
            <p:cNvCxnSpPr>
              <a:endCxn id="69" idx="1"/>
            </p:cNvCxnSpPr>
            <p:nvPr/>
          </p:nvCxnSpPr>
          <p:spPr>
            <a:xfrm rot="10800000" flipH="1">
              <a:off x="758089" y="2766425"/>
              <a:ext cx="1772400" cy="4500"/>
            </a:xfrm>
            <a:prstGeom prst="straightConnector1">
              <a:avLst/>
            </a:prstGeom>
            <a:noFill/>
            <a:ln w="76200" cap="flat" cmpd="sng">
              <a:solidFill>
                <a:srgbClr val="000000"/>
              </a:solidFill>
              <a:prstDash val="solid"/>
              <a:round/>
              <a:headEnd type="none" w="med" len="med"/>
              <a:tailEnd type="none" w="med" len="med"/>
            </a:ln>
          </p:spPr>
        </p:cxnSp>
        <p:pic>
          <p:nvPicPr>
            <p:cNvPr id="70" name="Google Shape;70;p15"/>
            <p:cNvPicPr preferRelativeResize="0"/>
            <p:nvPr/>
          </p:nvPicPr>
          <p:blipFill>
            <a:blip r:embed="rId3">
              <a:alphaModFix/>
            </a:blip>
            <a:stretch>
              <a:fillRect/>
            </a:stretch>
          </p:blipFill>
          <p:spPr>
            <a:xfrm>
              <a:off x="612000" y="2103138"/>
              <a:ext cx="982675" cy="1326550"/>
            </a:xfrm>
            <a:prstGeom prst="rect">
              <a:avLst/>
            </a:prstGeom>
            <a:noFill/>
            <a:ln>
              <a:noFill/>
            </a:ln>
          </p:spPr>
        </p:pic>
      </p:grpSp>
      <p:grpSp>
        <p:nvGrpSpPr>
          <p:cNvPr id="71" name="Google Shape;71;p15"/>
          <p:cNvGrpSpPr/>
          <p:nvPr/>
        </p:nvGrpSpPr>
        <p:grpSpPr>
          <a:xfrm>
            <a:off x="6564700" y="2105400"/>
            <a:ext cx="2402184" cy="1326550"/>
            <a:chOff x="6564700" y="2105400"/>
            <a:chExt cx="2402184" cy="1326550"/>
          </a:xfrm>
        </p:grpSpPr>
        <p:cxnSp>
          <p:nvCxnSpPr>
            <p:cNvPr id="72" name="Google Shape;72;p15"/>
            <p:cNvCxnSpPr/>
            <p:nvPr/>
          </p:nvCxnSpPr>
          <p:spPr>
            <a:xfrm rot="-5400000" flipH="1">
              <a:off x="7353700" y="1972625"/>
              <a:ext cx="9600" cy="1587600"/>
            </a:xfrm>
            <a:prstGeom prst="straightConnector1">
              <a:avLst/>
            </a:prstGeom>
            <a:noFill/>
            <a:ln w="76200" cap="flat" cmpd="sng">
              <a:solidFill>
                <a:srgbClr val="000000"/>
              </a:solidFill>
              <a:prstDash val="dot"/>
              <a:round/>
              <a:headEnd type="none" w="med" len="med"/>
              <a:tailEnd type="none" w="med" len="med"/>
            </a:ln>
          </p:spPr>
        </p:cxnSp>
        <p:pic>
          <p:nvPicPr>
            <p:cNvPr id="73" name="Google Shape;73;p15"/>
            <p:cNvPicPr preferRelativeResize="0"/>
            <p:nvPr/>
          </p:nvPicPr>
          <p:blipFill rotWithShape="1">
            <a:blip r:embed="rId4">
              <a:alphaModFix/>
            </a:blip>
            <a:srcRect l="2695" t="7407"/>
            <a:stretch/>
          </p:blipFill>
          <p:spPr>
            <a:xfrm>
              <a:off x="7487375" y="2105400"/>
              <a:ext cx="1479509" cy="1326550"/>
            </a:xfrm>
            <a:prstGeom prst="rect">
              <a:avLst/>
            </a:prstGeom>
            <a:noFill/>
            <a:ln>
              <a:noFill/>
            </a:ln>
          </p:spPr>
        </p:pic>
      </p:grpSp>
      <p:grpSp>
        <p:nvGrpSpPr>
          <p:cNvPr id="74" name="Google Shape;74;p15"/>
          <p:cNvGrpSpPr/>
          <p:nvPr/>
        </p:nvGrpSpPr>
        <p:grpSpPr>
          <a:xfrm>
            <a:off x="2530489" y="2057075"/>
            <a:ext cx="4021053" cy="1418700"/>
            <a:chOff x="2478689" y="1862400"/>
            <a:chExt cx="4021053" cy="1418700"/>
          </a:xfrm>
        </p:grpSpPr>
        <p:sp>
          <p:nvSpPr>
            <p:cNvPr id="75" name="Google Shape;75;p15"/>
            <p:cNvSpPr/>
            <p:nvPr/>
          </p:nvSpPr>
          <p:spPr>
            <a:xfrm>
              <a:off x="5019881" y="2675313"/>
              <a:ext cx="251413" cy="226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6" name="Google Shape;76;p15"/>
            <p:cNvPicPr preferRelativeResize="0"/>
            <p:nvPr/>
          </p:nvPicPr>
          <p:blipFill rotWithShape="1">
            <a:blip r:embed="rId5">
              <a:alphaModFix/>
            </a:blip>
            <a:srcRect l="35512" t="64503"/>
            <a:stretch/>
          </p:blipFill>
          <p:spPr>
            <a:xfrm>
              <a:off x="2606050" y="1982825"/>
              <a:ext cx="2520300" cy="1182350"/>
            </a:xfrm>
            <a:prstGeom prst="rect">
              <a:avLst/>
            </a:prstGeom>
            <a:noFill/>
            <a:ln>
              <a:noFill/>
            </a:ln>
          </p:spPr>
        </p:pic>
        <p:pic>
          <p:nvPicPr>
            <p:cNvPr id="77" name="Google Shape;77;p15"/>
            <p:cNvPicPr preferRelativeResize="0"/>
            <p:nvPr/>
          </p:nvPicPr>
          <p:blipFill rotWithShape="1">
            <a:blip r:embed="rId5">
              <a:alphaModFix/>
            </a:blip>
            <a:srcRect l="65831" t="32628" b="31875"/>
            <a:stretch/>
          </p:blipFill>
          <p:spPr>
            <a:xfrm>
              <a:off x="5126362" y="1980575"/>
              <a:ext cx="1335374" cy="1182350"/>
            </a:xfrm>
            <a:prstGeom prst="rect">
              <a:avLst/>
            </a:prstGeom>
            <a:noFill/>
            <a:ln>
              <a:noFill/>
            </a:ln>
          </p:spPr>
        </p:pic>
        <p:sp>
          <p:nvSpPr>
            <p:cNvPr id="69" name="Google Shape;69;p15"/>
            <p:cNvSpPr/>
            <p:nvPr/>
          </p:nvSpPr>
          <p:spPr>
            <a:xfrm>
              <a:off x="2478689" y="1862400"/>
              <a:ext cx="4021053" cy="1418700"/>
            </a:xfrm>
            <a:prstGeom prst="bracketPair">
              <a:avLst/>
            </a:prstGeom>
            <a:noFill/>
            <a:ln w="762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p:tgtEl>
                                          <p:spTgt spid="67"/>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1"/>
                                        </p:tgtEl>
                                        <p:attrNameLst>
                                          <p:attrName>style.visibility</p:attrName>
                                        </p:attrNameLst>
                                      </p:cBhvr>
                                      <p:to>
                                        <p:strVal val="visible"/>
                                      </p:to>
                                    </p:set>
                                    <p:anim calcmode="lin" valueType="num">
                                      <p:cBhvr additive="base">
                                        <p:cTn id="12" dur="500"/>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pic>
        <p:nvPicPr>
          <p:cNvPr id="82" name="Google Shape;82;p16"/>
          <p:cNvPicPr preferRelativeResize="0"/>
          <p:nvPr/>
        </p:nvPicPr>
        <p:blipFill rotWithShape="1">
          <a:blip r:embed="rId3">
            <a:alphaModFix/>
          </a:blip>
          <a:srcRect l="2695" t="7407"/>
          <a:stretch/>
        </p:blipFill>
        <p:spPr>
          <a:xfrm>
            <a:off x="4433388" y="2555875"/>
            <a:ext cx="2396515" cy="2148750"/>
          </a:xfrm>
          <a:prstGeom prst="rect">
            <a:avLst/>
          </a:prstGeom>
          <a:noFill/>
          <a:ln>
            <a:noFill/>
          </a:ln>
        </p:spPr>
      </p:pic>
      <p:sp>
        <p:nvSpPr>
          <p:cNvPr id="83" name="Google Shape;8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2400"/>
              <a:t>The Search for Relevant Brain Biomarkers</a:t>
            </a:r>
            <a:endParaRPr sz="2400"/>
          </a:p>
        </p:txBody>
      </p:sp>
      <p:sp>
        <p:nvSpPr>
          <p:cNvPr id="84" name="Google Shape;84;p16"/>
          <p:cNvSpPr/>
          <p:nvPr/>
        </p:nvSpPr>
        <p:spPr>
          <a:xfrm>
            <a:off x="2344013" y="1535275"/>
            <a:ext cx="1794000" cy="1680900"/>
          </a:xfrm>
          <a:prstGeom prst="wedgeRoundRectCallout">
            <a:avLst>
              <a:gd name="adj1" fmla="val 98546"/>
              <a:gd name="adj2" fmla="val 56138"/>
              <a:gd name="adj3" fmla="val 0"/>
            </a:avLst>
          </a:prstGeom>
          <a:noFill/>
          <a:ln w="1143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400"/>
              </a:spcAft>
              <a:buClr>
                <a:schemeClr val="dk1"/>
              </a:buClr>
              <a:buSzPts val="1100"/>
              <a:buFont typeface="Arial"/>
              <a:buNone/>
            </a:pPr>
            <a:r>
              <a:rPr lang="en" sz="9600" b="1">
                <a:solidFill>
                  <a:schemeClr val="dk1"/>
                </a:solidFill>
              </a:rPr>
              <a:t>?</a:t>
            </a:r>
            <a:endParaRPr sz="96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311700" y="445050"/>
            <a:ext cx="8520600" cy="572700"/>
          </a:xfrm>
          <a:prstGeom prst="rect">
            <a:avLst/>
          </a:prstGeom>
        </p:spPr>
        <p:txBody>
          <a:bodyPr spcFirstLastPara="1" wrap="square" lIns="91425" tIns="91425" rIns="91425" bIns="91425" anchor="t" anchorCtr="0">
            <a:noAutofit/>
          </a:bodyPr>
          <a:lstStyle/>
          <a:p>
            <a:pPr marL="457200" lvl="0" indent="0" algn="ctr" rtl="0">
              <a:lnSpc>
                <a:spcPct val="115000"/>
              </a:lnSpc>
              <a:spcBef>
                <a:spcPts val="0"/>
              </a:spcBef>
              <a:spcAft>
                <a:spcPts val="1600"/>
              </a:spcAft>
              <a:buNone/>
            </a:pPr>
            <a:r>
              <a:rPr lang="en" sz="2400">
                <a:solidFill>
                  <a:srgbClr val="000000"/>
                </a:solidFill>
              </a:rPr>
              <a:t>ABCD &amp; Large Neuroimaging Consortiums</a:t>
            </a:r>
            <a:endParaRPr sz="2400">
              <a:solidFill>
                <a:srgbClr val="000000"/>
              </a:solidFill>
            </a:endParaRPr>
          </a:p>
        </p:txBody>
      </p:sp>
      <p:pic>
        <p:nvPicPr>
          <p:cNvPr id="90" name="Google Shape;90;p17"/>
          <p:cNvPicPr preferRelativeResize="0"/>
          <p:nvPr/>
        </p:nvPicPr>
        <p:blipFill>
          <a:blip r:embed="rId3">
            <a:alphaModFix/>
          </a:blip>
          <a:stretch>
            <a:fillRect/>
          </a:stretch>
        </p:blipFill>
        <p:spPr>
          <a:xfrm>
            <a:off x="222425" y="1560224"/>
            <a:ext cx="5059451" cy="2411675"/>
          </a:xfrm>
          <a:prstGeom prst="rect">
            <a:avLst/>
          </a:prstGeom>
          <a:noFill/>
          <a:ln>
            <a:noFill/>
          </a:ln>
        </p:spPr>
      </p:pic>
      <p:sp>
        <p:nvSpPr>
          <p:cNvPr id="91" name="Google Shape;91;p17"/>
          <p:cNvSpPr txBox="1"/>
          <p:nvPr/>
        </p:nvSpPr>
        <p:spPr>
          <a:xfrm>
            <a:off x="5069325" y="1704063"/>
            <a:ext cx="3957300" cy="2124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6000" b="1"/>
              <a:t>&gt; 11,000</a:t>
            </a:r>
            <a:endParaRPr sz="6000" b="1"/>
          </a:p>
          <a:p>
            <a:pPr marL="0" lvl="0" indent="0" algn="ctr" rtl="0">
              <a:spcBef>
                <a:spcPts val="0"/>
              </a:spcBef>
              <a:spcAft>
                <a:spcPts val="0"/>
              </a:spcAft>
              <a:buNone/>
            </a:pPr>
            <a:r>
              <a:rPr lang="en" sz="4800" b="1"/>
              <a:t>children</a:t>
            </a:r>
            <a:r>
              <a:rPr lang="en" sz="6000" b="1"/>
              <a:t>  </a:t>
            </a:r>
            <a:endParaRPr sz="6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 calcmode="lin" valueType="num">
                                      <p:cBhvr additive="base">
                                        <p:cTn id="7" dur="1000"/>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p18"/>
          <p:cNvPicPr preferRelativeResize="0"/>
          <p:nvPr/>
        </p:nvPicPr>
        <p:blipFill rotWithShape="1">
          <a:blip r:embed="rId3">
            <a:alphaModFix/>
          </a:blip>
          <a:srcRect l="51482"/>
          <a:stretch/>
        </p:blipFill>
        <p:spPr>
          <a:xfrm>
            <a:off x="3035363" y="2486775"/>
            <a:ext cx="2079626" cy="2124075"/>
          </a:xfrm>
          <a:prstGeom prst="rect">
            <a:avLst/>
          </a:prstGeom>
          <a:noFill/>
          <a:ln>
            <a:noFill/>
          </a:ln>
        </p:spPr>
      </p:pic>
      <p:sp>
        <p:nvSpPr>
          <p:cNvPr id="97" name="Google Shape;97;p18"/>
          <p:cNvSpPr txBox="1">
            <a:spLocks noGrp="1"/>
          </p:cNvSpPr>
          <p:nvPr>
            <p:ph type="title"/>
          </p:nvPr>
        </p:nvSpPr>
        <p:spPr>
          <a:xfrm>
            <a:off x="311700" y="356125"/>
            <a:ext cx="8520600" cy="572700"/>
          </a:xfrm>
          <a:prstGeom prst="rect">
            <a:avLst/>
          </a:prstGeom>
        </p:spPr>
        <p:txBody>
          <a:bodyPr spcFirstLastPara="1" wrap="square" lIns="91425" tIns="91425" rIns="91425" bIns="91425" anchor="t" anchorCtr="0">
            <a:noAutofit/>
          </a:bodyPr>
          <a:lstStyle/>
          <a:p>
            <a:pPr marL="457200" lvl="0" indent="0" algn="ctr" rtl="0">
              <a:lnSpc>
                <a:spcPct val="115000"/>
              </a:lnSpc>
              <a:spcBef>
                <a:spcPts val="0"/>
              </a:spcBef>
              <a:spcAft>
                <a:spcPts val="1600"/>
              </a:spcAft>
              <a:buNone/>
            </a:pPr>
            <a:r>
              <a:rPr lang="en" sz="2400">
                <a:solidFill>
                  <a:srgbClr val="000000"/>
                </a:solidFill>
              </a:rPr>
              <a:t>ABCD &amp; Large Neuroimaging Consortiums</a:t>
            </a:r>
            <a:endParaRPr sz="2400">
              <a:solidFill>
                <a:srgbClr val="000000"/>
              </a:solidFill>
            </a:endParaRPr>
          </a:p>
        </p:txBody>
      </p:sp>
      <p:pic>
        <p:nvPicPr>
          <p:cNvPr id="98" name="Google Shape;98;p18"/>
          <p:cNvPicPr preferRelativeResize="0"/>
          <p:nvPr/>
        </p:nvPicPr>
        <p:blipFill rotWithShape="1">
          <a:blip r:embed="rId4">
            <a:alphaModFix/>
          </a:blip>
          <a:srcRect b="10936"/>
          <a:stretch/>
        </p:blipFill>
        <p:spPr>
          <a:xfrm flipH="1">
            <a:off x="3278376" y="1201150"/>
            <a:ext cx="2587249" cy="1507275"/>
          </a:xfrm>
          <a:prstGeom prst="rect">
            <a:avLst/>
          </a:prstGeom>
          <a:noFill/>
          <a:ln>
            <a:noFill/>
          </a:ln>
        </p:spPr>
      </p:pic>
      <p:pic>
        <p:nvPicPr>
          <p:cNvPr id="99" name="Google Shape;99;p18"/>
          <p:cNvPicPr preferRelativeResize="0"/>
          <p:nvPr/>
        </p:nvPicPr>
        <p:blipFill rotWithShape="1">
          <a:blip r:embed="rId5">
            <a:alphaModFix/>
          </a:blip>
          <a:srcRect l="19222" t="4511" r="18607" b="4892"/>
          <a:stretch/>
        </p:blipFill>
        <p:spPr>
          <a:xfrm>
            <a:off x="5467163" y="2751213"/>
            <a:ext cx="1081025" cy="1595175"/>
          </a:xfrm>
          <a:prstGeom prst="rect">
            <a:avLst/>
          </a:prstGeom>
          <a:noFill/>
          <a:ln>
            <a:noFill/>
          </a:ln>
        </p:spPr>
      </p:pic>
      <p:pic>
        <p:nvPicPr>
          <p:cNvPr id="100" name="Google Shape;100;p18"/>
          <p:cNvPicPr preferRelativeResize="0"/>
          <p:nvPr/>
        </p:nvPicPr>
        <p:blipFill>
          <a:blip r:embed="rId6">
            <a:alphaModFix/>
          </a:blip>
          <a:stretch>
            <a:fillRect/>
          </a:stretch>
        </p:blipFill>
        <p:spPr>
          <a:xfrm>
            <a:off x="1125088" y="3034446"/>
            <a:ext cx="1558125" cy="1311942"/>
          </a:xfrm>
          <a:prstGeom prst="rect">
            <a:avLst/>
          </a:prstGeom>
          <a:noFill/>
          <a:ln>
            <a:noFill/>
          </a:ln>
        </p:spPr>
      </p:pic>
      <p:pic>
        <p:nvPicPr>
          <p:cNvPr id="101" name="Google Shape;101;p18"/>
          <p:cNvPicPr preferRelativeResize="0"/>
          <p:nvPr/>
        </p:nvPicPr>
        <p:blipFill>
          <a:blip r:embed="rId7">
            <a:alphaModFix/>
          </a:blip>
          <a:stretch>
            <a:fillRect/>
          </a:stretch>
        </p:blipFill>
        <p:spPr>
          <a:xfrm rot="-8100000">
            <a:off x="6153156" y="1160269"/>
            <a:ext cx="1777766" cy="1774136"/>
          </a:xfrm>
          <a:prstGeom prst="rect">
            <a:avLst/>
          </a:prstGeom>
          <a:noFill/>
          <a:ln>
            <a:noFill/>
          </a:ln>
        </p:spPr>
      </p:pic>
      <p:pic>
        <p:nvPicPr>
          <p:cNvPr id="102" name="Google Shape;102;p18"/>
          <p:cNvPicPr preferRelativeResize="0"/>
          <p:nvPr/>
        </p:nvPicPr>
        <p:blipFill rotWithShape="1">
          <a:blip r:embed="rId8">
            <a:alphaModFix/>
          </a:blip>
          <a:srcRect l="41003" t="34341" r="38858" b="24057"/>
          <a:stretch/>
        </p:blipFill>
        <p:spPr>
          <a:xfrm>
            <a:off x="7284325" y="2795175"/>
            <a:ext cx="729650" cy="1507275"/>
          </a:xfrm>
          <a:prstGeom prst="rect">
            <a:avLst/>
          </a:prstGeom>
          <a:noFill/>
          <a:ln>
            <a:noFill/>
          </a:ln>
        </p:spPr>
      </p:pic>
      <p:pic>
        <p:nvPicPr>
          <p:cNvPr id="103" name="Google Shape;103;p18"/>
          <p:cNvPicPr preferRelativeResize="0"/>
          <p:nvPr/>
        </p:nvPicPr>
        <p:blipFill>
          <a:blip r:embed="rId9">
            <a:alphaModFix/>
          </a:blip>
          <a:stretch>
            <a:fillRect/>
          </a:stretch>
        </p:blipFill>
        <p:spPr>
          <a:xfrm>
            <a:off x="1283800" y="1268263"/>
            <a:ext cx="1558150" cy="15581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grpSp>
        <p:nvGrpSpPr>
          <p:cNvPr id="108" name="Google Shape;108;p19"/>
          <p:cNvGrpSpPr/>
          <p:nvPr/>
        </p:nvGrpSpPr>
        <p:grpSpPr>
          <a:xfrm>
            <a:off x="2865036" y="2690034"/>
            <a:ext cx="1010497" cy="896867"/>
            <a:chOff x="1381241" y="1824925"/>
            <a:chExt cx="1354009" cy="1179312"/>
          </a:xfrm>
        </p:grpSpPr>
        <p:pic>
          <p:nvPicPr>
            <p:cNvPr id="109" name="Google Shape;109;p19"/>
            <p:cNvPicPr preferRelativeResize="0"/>
            <p:nvPr/>
          </p:nvPicPr>
          <p:blipFill rotWithShape="1">
            <a:blip r:embed="rId3">
              <a:alphaModFix/>
            </a:blip>
            <a:srcRect l="30699" t="44487" r="32621"/>
            <a:stretch/>
          </p:blipFill>
          <p:spPr>
            <a:xfrm>
              <a:off x="1762125" y="2139263"/>
              <a:ext cx="571500" cy="864975"/>
            </a:xfrm>
            <a:prstGeom prst="rect">
              <a:avLst/>
            </a:prstGeom>
            <a:noFill/>
            <a:ln>
              <a:noFill/>
            </a:ln>
          </p:spPr>
        </p:pic>
        <p:sp>
          <p:nvSpPr>
            <p:cNvPr id="110" name="Google Shape;110;p19"/>
            <p:cNvSpPr/>
            <p:nvPr/>
          </p:nvSpPr>
          <p:spPr>
            <a:xfrm>
              <a:off x="2190750" y="1824925"/>
              <a:ext cx="468300" cy="5727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9"/>
            <p:cNvSpPr/>
            <p:nvPr/>
          </p:nvSpPr>
          <p:spPr>
            <a:xfrm>
              <a:off x="1406525" y="1824925"/>
              <a:ext cx="468300" cy="5727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9"/>
            <p:cNvSpPr/>
            <p:nvPr/>
          </p:nvSpPr>
          <p:spPr>
            <a:xfrm rot="-2384950">
              <a:off x="1406475" y="2363401"/>
              <a:ext cx="468231" cy="248405"/>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9"/>
            <p:cNvSpPr/>
            <p:nvPr/>
          </p:nvSpPr>
          <p:spPr>
            <a:xfrm>
              <a:off x="2266950" y="2222750"/>
              <a:ext cx="468300" cy="2484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9"/>
            <p:cNvSpPr/>
            <p:nvPr/>
          </p:nvSpPr>
          <p:spPr>
            <a:xfrm rot="-6949579">
              <a:off x="2170375" y="2363416"/>
              <a:ext cx="468272" cy="248357"/>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 name="Google Shape;115;p19"/>
          <p:cNvSpPr txBox="1">
            <a:spLocks noGrp="1"/>
          </p:cNvSpPr>
          <p:nvPr>
            <p:ph type="title"/>
          </p:nvPr>
        </p:nvSpPr>
        <p:spPr>
          <a:xfrm>
            <a:off x="311700" y="356125"/>
            <a:ext cx="8520600" cy="572700"/>
          </a:xfrm>
          <a:prstGeom prst="rect">
            <a:avLst/>
          </a:prstGeom>
        </p:spPr>
        <p:txBody>
          <a:bodyPr spcFirstLastPara="1" wrap="square" lIns="91425" tIns="91425" rIns="91425" bIns="91425" anchor="t" anchorCtr="0">
            <a:noAutofit/>
          </a:bodyPr>
          <a:lstStyle/>
          <a:p>
            <a:pPr marL="457200" lvl="0" indent="0" algn="ctr" rtl="0">
              <a:lnSpc>
                <a:spcPct val="115000"/>
              </a:lnSpc>
              <a:spcBef>
                <a:spcPts val="0"/>
              </a:spcBef>
              <a:spcAft>
                <a:spcPts val="1600"/>
              </a:spcAft>
              <a:buNone/>
            </a:pPr>
            <a:r>
              <a:rPr lang="en" sz="2400">
                <a:solidFill>
                  <a:srgbClr val="000000"/>
                </a:solidFill>
              </a:rPr>
              <a:t>ABCD &amp; Large Neuroimaging Consortiums</a:t>
            </a:r>
            <a:endParaRPr sz="2400">
              <a:solidFill>
                <a:srgbClr val="000000"/>
              </a:solidFill>
            </a:endParaRPr>
          </a:p>
        </p:txBody>
      </p:sp>
      <p:sp>
        <p:nvSpPr>
          <p:cNvPr id="116" name="Google Shape;116;p19"/>
          <p:cNvSpPr/>
          <p:nvPr/>
        </p:nvSpPr>
        <p:spPr>
          <a:xfrm>
            <a:off x="4304850" y="2414863"/>
            <a:ext cx="3329400" cy="2146200"/>
          </a:xfrm>
          <a:prstGeom prst="bracketPair">
            <a:avLst/>
          </a:prstGeom>
          <a:no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7" name="Google Shape;117;p19"/>
          <p:cNvPicPr preferRelativeResize="0"/>
          <p:nvPr/>
        </p:nvPicPr>
        <p:blipFill rotWithShape="1">
          <a:blip r:embed="rId4">
            <a:alphaModFix/>
          </a:blip>
          <a:srcRect l="2514" r="51010" b="43162"/>
          <a:stretch/>
        </p:blipFill>
        <p:spPr>
          <a:xfrm>
            <a:off x="4530915" y="2464708"/>
            <a:ext cx="2817425" cy="2046538"/>
          </a:xfrm>
          <a:prstGeom prst="rect">
            <a:avLst/>
          </a:prstGeom>
          <a:noFill/>
          <a:ln>
            <a:noFill/>
          </a:ln>
        </p:spPr>
      </p:pic>
      <p:sp>
        <p:nvSpPr>
          <p:cNvPr id="118" name="Google Shape;118;p19"/>
          <p:cNvSpPr/>
          <p:nvPr/>
        </p:nvSpPr>
        <p:spPr>
          <a:xfrm>
            <a:off x="4785738" y="1958113"/>
            <a:ext cx="2367600" cy="444300"/>
          </a:xfrm>
          <a:prstGeom prst="rightArrow">
            <a:avLst>
              <a:gd name="adj1" fmla="val 50000"/>
              <a:gd name="adj2" fmla="val 50000"/>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Features</a:t>
            </a:r>
            <a:endParaRPr/>
          </a:p>
        </p:txBody>
      </p:sp>
      <p:sp>
        <p:nvSpPr>
          <p:cNvPr id="119" name="Google Shape;119;p19"/>
          <p:cNvSpPr/>
          <p:nvPr/>
        </p:nvSpPr>
        <p:spPr>
          <a:xfrm rot="5400000">
            <a:off x="2968075" y="3195663"/>
            <a:ext cx="1930200" cy="468300"/>
          </a:xfrm>
          <a:prstGeom prst="rightArrow">
            <a:avLst>
              <a:gd name="adj1" fmla="val 50000"/>
              <a:gd name="adj2" fmla="val 50000"/>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Participants</a:t>
            </a:r>
            <a:endParaRPr/>
          </a:p>
        </p:txBody>
      </p:sp>
      <p:pic>
        <p:nvPicPr>
          <p:cNvPr id="120" name="Google Shape;120;p19"/>
          <p:cNvPicPr preferRelativeResize="0"/>
          <p:nvPr/>
        </p:nvPicPr>
        <p:blipFill rotWithShape="1">
          <a:blip r:embed="rId5">
            <a:alphaModFix/>
          </a:blip>
          <a:srcRect b="10936"/>
          <a:stretch/>
        </p:blipFill>
        <p:spPr>
          <a:xfrm flipH="1">
            <a:off x="4304857" y="1155475"/>
            <a:ext cx="1292156" cy="752788"/>
          </a:xfrm>
          <a:prstGeom prst="rect">
            <a:avLst/>
          </a:prstGeom>
          <a:noFill/>
          <a:ln>
            <a:noFill/>
          </a:ln>
        </p:spPr>
      </p:pic>
      <p:sp>
        <p:nvSpPr>
          <p:cNvPr id="121" name="Google Shape;121;p19"/>
          <p:cNvSpPr txBox="1"/>
          <p:nvPr/>
        </p:nvSpPr>
        <p:spPr>
          <a:xfrm>
            <a:off x="5111925" y="997813"/>
            <a:ext cx="2178300" cy="960300"/>
          </a:xfrm>
          <a:prstGeom prst="rect">
            <a:avLst/>
          </a:prstGeom>
          <a:noFill/>
          <a:ln>
            <a:noFill/>
          </a:ln>
        </p:spPr>
        <p:txBody>
          <a:bodyPr spcFirstLastPara="1" wrap="square" lIns="91425" tIns="91425" rIns="91425" bIns="91425" anchor="t" anchorCtr="0">
            <a:noAutofit/>
          </a:bodyPr>
          <a:lstStyle/>
          <a:p>
            <a:pPr marL="457200" lvl="0" indent="-304800" algn="l" rtl="0">
              <a:spcBef>
                <a:spcPts val="0"/>
              </a:spcBef>
              <a:spcAft>
                <a:spcPts val="0"/>
              </a:spcAft>
              <a:buSzPts val="1200"/>
              <a:buChar char="●"/>
            </a:pPr>
            <a:r>
              <a:rPr lang="en" sz="1200"/>
              <a:t>White Matter Metrics</a:t>
            </a:r>
            <a:endParaRPr sz="1200"/>
          </a:p>
          <a:p>
            <a:pPr marL="914400" lvl="1" indent="-304800" algn="l" rtl="0">
              <a:spcBef>
                <a:spcPts val="0"/>
              </a:spcBef>
              <a:spcAft>
                <a:spcPts val="0"/>
              </a:spcAft>
              <a:buSzPts val="1200"/>
              <a:buChar char="○"/>
            </a:pPr>
            <a:r>
              <a:rPr lang="en" sz="1200"/>
              <a:t>FA</a:t>
            </a:r>
            <a:endParaRPr sz="1200"/>
          </a:p>
          <a:p>
            <a:pPr marL="914400" lvl="1" indent="-304800" algn="l" rtl="0">
              <a:spcBef>
                <a:spcPts val="0"/>
              </a:spcBef>
              <a:spcAft>
                <a:spcPts val="0"/>
              </a:spcAft>
              <a:buSzPts val="1200"/>
              <a:buChar char="○"/>
            </a:pPr>
            <a:r>
              <a:rPr lang="en" sz="1200"/>
              <a:t>MD</a:t>
            </a:r>
            <a:endParaRPr sz="1200"/>
          </a:p>
          <a:p>
            <a:pPr marL="914400" lvl="1" indent="-304800" algn="l" rtl="0">
              <a:spcBef>
                <a:spcPts val="0"/>
              </a:spcBef>
              <a:spcAft>
                <a:spcPts val="0"/>
              </a:spcAft>
              <a:buSzPts val="1200"/>
              <a:buChar char="○"/>
            </a:pPr>
            <a:r>
              <a:rPr lang="en" sz="1200"/>
              <a:t>Tract Volumes</a:t>
            </a:r>
            <a:endParaRPr sz="1200"/>
          </a:p>
        </p:txBody>
      </p:sp>
      <p:pic>
        <p:nvPicPr>
          <p:cNvPr id="122" name="Google Shape;122;p19"/>
          <p:cNvPicPr preferRelativeResize="0"/>
          <p:nvPr/>
        </p:nvPicPr>
        <p:blipFill rotWithShape="1">
          <a:blip r:embed="rId6">
            <a:alphaModFix/>
          </a:blip>
          <a:srcRect t="22809" r="70135" b="62123"/>
          <a:stretch/>
        </p:blipFill>
        <p:spPr>
          <a:xfrm>
            <a:off x="1063000" y="2402415"/>
            <a:ext cx="2013024" cy="118447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8"/>
                                        </p:tgtEl>
                                        <p:attrNameLst>
                                          <p:attrName>style.visibility</p:attrName>
                                        </p:attrNameLst>
                                      </p:cBhvr>
                                      <p:to>
                                        <p:strVal val="visible"/>
                                      </p:to>
                                    </p:set>
                                    <p:animEffect transition="in" filter="fade">
                                      <p:cBhvr>
                                        <p:cTn id="7" dur="500"/>
                                        <p:tgtEl>
                                          <p:spTgt spid="10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gtEl>
                                        <p:attrNameLst>
                                          <p:attrName>style.visibility</p:attrName>
                                        </p:attrNameLst>
                                      </p:cBhvr>
                                      <p:to>
                                        <p:strVal val="visible"/>
                                      </p:to>
                                    </p:set>
                                    <p:animEffect transition="in" filter="fade">
                                      <p:cBhvr>
                                        <p:cTn id="12" dur="500"/>
                                        <p:tgtEl>
                                          <p:spTgt spid="120"/>
                                        </p:tgtEl>
                                      </p:cBhvr>
                                    </p:animEffect>
                                  </p:childTnLst>
                                </p:cTn>
                              </p:par>
                              <p:par>
                                <p:cTn id="13" presetID="10" presetClass="entr" presetSubtype="0" fill="hold" nodeType="withEffect">
                                  <p:stCondLst>
                                    <p:cond delay="0"/>
                                  </p:stCondLst>
                                  <p:childTnLst>
                                    <p:set>
                                      <p:cBhvr>
                                        <p:cTn id="14" dur="1" fill="hold">
                                          <p:stCondLst>
                                            <p:cond delay="0"/>
                                          </p:stCondLst>
                                        </p:cTn>
                                        <p:tgtEl>
                                          <p:spTgt spid="121"/>
                                        </p:tgtEl>
                                        <p:attrNameLst>
                                          <p:attrName>style.visibility</p:attrName>
                                        </p:attrNameLst>
                                      </p:cBhvr>
                                      <p:to>
                                        <p:strVal val="visible"/>
                                      </p:to>
                                    </p:set>
                                    <p:animEffect transition="in" filter="fade">
                                      <p:cBhvr>
                                        <p:cTn id="15" dur="10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4" name="Picture 3">
            <a:extLst>
              <a:ext uri="{FF2B5EF4-FFF2-40B4-BE49-F238E27FC236}">
                <a16:creationId xmlns:a16="http://schemas.microsoft.com/office/drawing/2014/main" id="{D932822A-D21C-BA45-9CE2-BA78F81402D4}"/>
              </a:ext>
            </a:extLst>
          </p:cNvPr>
          <p:cNvPicPr>
            <a:picLocks noChangeAspect="1"/>
          </p:cNvPicPr>
          <p:nvPr/>
        </p:nvPicPr>
        <p:blipFill>
          <a:blip r:embed="rId3"/>
          <a:stretch>
            <a:fillRect/>
          </a:stretch>
        </p:blipFill>
        <p:spPr>
          <a:xfrm>
            <a:off x="0" y="3735"/>
            <a:ext cx="9144000" cy="513976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pic>
        <p:nvPicPr>
          <p:cNvPr id="149" name="Google Shape;149;p21"/>
          <p:cNvPicPr preferRelativeResize="0"/>
          <p:nvPr/>
        </p:nvPicPr>
        <p:blipFill rotWithShape="1">
          <a:blip r:embed="rId3">
            <a:alphaModFix/>
          </a:blip>
          <a:srcRect l="79246" r="44854" b="62122"/>
          <a:stretch/>
        </p:blipFill>
        <p:spPr>
          <a:xfrm flipH="1">
            <a:off x="1484929" y="1648250"/>
            <a:ext cx="1217600" cy="2231776"/>
          </a:xfrm>
          <a:prstGeom prst="rect">
            <a:avLst/>
          </a:prstGeom>
          <a:noFill/>
          <a:ln>
            <a:noFill/>
          </a:ln>
        </p:spPr>
      </p:pic>
      <p:pic>
        <p:nvPicPr>
          <p:cNvPr id="2" name="Picture 1">
            <a:extLst>
              <a:ext uri="{FF2B5EF4-FFF2-40B4-BE49-F238E27FC236}">
                <a16:creationId xmlns:a16="http://schemas.microsoft.com/office/drawing/2014/main" id="{3F9FD2E3-EA65-E544-96D3-F1103F6B9D2F}"/>
              </a:ext>
            </a:extLst>
          </p:cNvPr>
          <p:cNvPicPr>
            <a:picLocks noChangeAspect="1"/>
          </p:cNvPicPr>
          <p:nvPr/>
        </p:nvPicPr>
        <p:blipFill>
          <a:blip r:embed="rId4"/>
          <a:stretch>
            <a:fillRect/>
          </a:stretch>
        </p:blipFill>
        <p:spPr>
          <a:xfrm>
            <a:off x="35719" y="0"/>
            <a:ext cx="9108281" cy="5143500"/>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1022</Words>
  <Application>Microsoft Macintosh PowerPoint</Application>
  <PresentationFormat>On-screen Show (16:9)</PresentationFormat>
  <Paragraphs>62</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Georgia</vt:lpstr>
      <vt:lpstr>Simple Light</vt:lpstr>
      <vt:lpstr>Hypothesis-free search for biomarkers in a large imaging data set using SVD</vt:lpstr>
      <vt:lpstr>Outline </vt:lpstr>
      <vt:lpstr>Current Method of Diagnosing ADHD </vt:lpstr>
      <vt:lpstr>The Search for Relevant Brain Biomarkers</vt:lpstr>
      <vt:lpstr>ABCD &amp; Large Neuroimaging Consortiums</vt:lpstr>
      <vt:lpstr>ABCD &amp; Large Neuroimaging Consortiums</vt:lpstr>
      <vt:lpstr>ABCD &amp; Large Neuroimaging Consortiums</vt:lpstr>
      <vt:lpstr>PowerPoint Presentation</vt:lpstr>
      <vt:lpstr>PowerPoint Presentation</vt:lpstr>
      <vt:lpstr>PowerPoint Presentation</vt:lpstr>
      <vt:lpstr> </vt:lpstr>
      <vt:lpstr>Simulation Code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Hypothesis-free search for biomarkers in a large imaging data set using SVD</dc:title>
  <cp:lastModifiedBy>Daamoon Ghahari</cp:lastModifiedBy>
  <cp:revision>1</cp:revision>
  <dcterms:modified xsi:type="dcterms:W3CDTF">2019-06-25T15:48:42Z</dcterms:modified>
</cp:coreProperties>
</file>